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7799963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2" userDrawn="1">
          <p15:clr>
            <a:srgbClr val="A4A3A4"/>
          </p15:clr>
        </p15:guide>
        <p15:guide id="2" pos="7869" userDrawn="1">
          <p15:clr>
            <a:srgbClr val="A4A3A4"/>
          </p15:clr>
        </p15:guide>
        <p15:guide id="3" orient="horz" pos="3152" userDrawn="1">
          <p15:clr>
            <a:srgbClr val="A4A3A4"/>
          </p15:clr>
        </p15:guide>
        <p15:guide id="4" pos="15920" userDrawn="1">
          <p15:clr>
            <a:srgbClr val="A4A3A4"/>
          </p15:clr>
        </p15:guide>
        <p15:guide id="5" pos="12155" userDrawn="1">
          <p15:clr>
            <a:srgbClr val="A4A3A4"/>
          </p15:clr>
        </p15:guide>
        <p15:guide id="6" orient="horz" pos="101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2FF"/>
    <a:srgbClr val="FF3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 showGuides="1">
      <p:cViewPr>
        <p:scale>
          <a:sx n="27" d="100"/>
          <a:sy n="27" d="100"/>
        </p:scale>
        <p:origin x="1608" y="648"/>
      </p:cViewPr>
      <p:guideLst>
        <p:guide orient="horz" pos="2562"/>
        <p:guide pos="7869"/>
        <p:guide orient="horz" pos="3152"/>
        <p:guide pos="15920"/>
        <p:guide pos="12155"/>
        <p:guide orient="horz" pos="101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7D5F3-8A8E-9B42-A6A6-A9B956E7C483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C5673-738F-2943-A24D-959A13A0E7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861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1pPr>
    <a:lvl2pPr marL="1425550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2pPr>
    <a:lvl3pPr marL="2851099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3pPr>
    <a:lvl4pPr marL="4276649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4pPr>
    <a:lvl5pPr marL="5702198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5pPr>
    <a:lvl6pPr marL="7127748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6pPr>
    <a:lvl7pPr marL="8553298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7pPr>
    <a:lvl8pPr marL="9978847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8pPr>
    <a:lvl9pPr marL="11404397" algn="l" defTabSz="2851099" rtl="0" eaLnBrk="1" latinLnBrk="0" hangingPunct="1">
      <a:defRPr sz="374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C5673-738F-2943-A24D-959A13A0E72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515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996" y="3534924"/>
            <a:ext cx="28349972" cy="7519835"/>
          </a:xfrm>
        </p:spPr>
        <p:txBody>
          <a:bodyPr anchor="b"/>
          <a:lstStyle>
            <a:lvl1pPr algn="ctr">
              <a:defRPr sz="186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996" y="11344752"/>
            <a:ext cx="28349972" cy="5214884"/>
          </a:xfrm>
        </p:spPr>
        <p:txBody>
          <a:bodyPr/>
          <a:lstStyle>
            <a:lvl1pPr marL="0" indent="0" algn="ctr">
              <a:buNone/>
              <a:defRPr sz="7441"/>
            </a:lvl1pPr>
            <a:lvl2pPr marL="1417503" indent="0" algn="ctr">
              <a:buNone/>
              <a:defRPr sz="6201"/>
            </a:lvl2pPr>
            <a:lvl3pPr marL="2835006" indent="0" algn="ctr">
              <a:buNone/>
              <a:defRPr sz="5581"/>
            </a:lvl3pPr>
            <a:lvl4pPr marL="4252509" indent="0" algn="ctr">
              <a:buNone/>
              <a:defRPr sz="4961"/>
            </a:lvl4pPr>
            <a:lvl5pPr marL="5670012" indent="0" algn="ctr">
              <a:buNone/>
              <a:defRPr sz="4961"/>
            </a:lvl5pPr>
            <a:lvl6pPr marL="7087514" indent="0" algn="ctr">
              <a:buNone/>
              <a:defRPr sz="4961"/>
            </a:lvl6pPr>
            <a:lvl7pPr marL="8505017" indent="0" algn="ctr">
              <a:buNone/>
              <a:defRPr sz="4961"/>
            </a:lvl7pPr>
            <a:lvl8pPr marL="9922520" indent="0" algn="ctr">
              <a:buNone/>
              <a:defRPr sz="4961"/>
            </a:lvl8pPr>
            <a:lvl9pPr marL="11340023" indent="0" algn="ctr">
              <a:buNone/>
              <a:defRPr sz="496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2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36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050599" y="1149975"/>
            <a:ext cx="8150617" cy="183045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8747" y="1149975"/>
            <a:ext cx="23979352" cy="18304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78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37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60" y="5384885"/>
            <a:ext cx="32602468" cy="8984801"/>
          </a:xfrm>
        </p:spPr>
        <p:txBody>
          <a:bodyPr anchor="b"/>
          <a:lstStyle>
            <a:lvl1pPr>
              <a:defRPr sz="186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9060" y="14454685"/>
            <a:ext cx="32602468" cy="4724895"/>
          </a:xfrm>
        </p:spPr>
        <p:txBody>
          <a:bodyPr/>
          <a:lstStyle>
            <a:lvl1pPr marL="0" indent="0">
              <a:buNone/>
              <a:defRPr sz="7441">
                <a:solidFill>
                  <a:schemeClr val="tx1">
                    <a:tint val="75000"/>
                  </a:schemeClr>
                </a:solidFill>
              </a:defRPr>
            </a:lvl1pPr>
            <a:lvl2pPr marL="1417503" indent="0">
              <a:buNone/>
              <a:defRPr sz="6201">
                <a:solidFill>
                  <a:schemeClr val="tx1">
                    <a:tint val="75000"/>
                  </a:schemeClr>
                </a:solidFill>
              </a:defRPr>
            </a:lvl2pPr>
            <a:lvl3pPr marL="2835006" indent="0">
              <a:buNone/>
              <a:defRPr sz="5581">
                <a:solidFill>
                  <a:schemeClr val="tx1">
                    <a:tint val="75000"/>
                  </a:schemeClr>
                </a:solidFill>
              </a:defRPr>
            </a:lvl3pPr>
            <a:lvl4pPr marL="4252509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4pPr>
            <a:lvl5pPr marL="5670012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5pPr>
            <a:lvl6pPr marL="7087514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6pPr>
            <a:lvl7pPr marL="8505017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7pPr>
            <a:lvl8pPr marL="9922520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8pPr>
            <a:lvl9pPr marL="11340023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21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748" y="5749874"/>
            <a:ext cx="16064984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136231" y="5749874"/>
            <a:ext cx="16064984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442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671" y="1149976"/>
            <a:ext cx="32602468" cy="41749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672" y="5294885"/>
            <a:ext cx="15991155" cy="2594941"/>
          </a:xfrm>
        </p:spPr>
        <p:txBody>
          <a:bodyPr anchor="b"/>
          <a:lstStyle>
            <a:lvl1pPr marL="0" indent="0">
              <a:buNone/>
              <a:defRPr sz="7441" b="1"/>
            </a:lvl1pPr>
            <a:lvl2pPr marL="1417503" indent="0">
              <a:buNone/>
              <a:defRPr sz="6201" b="1"/>
            </a:lvl2pPr>
            <a:lvl3pPr marL="2835006" indent="0">
              <a:buNone/>
              <a:defRPr sz="5581" b="1"/>
            </a:lvl3pPr>
            <a:lvl4pPr marL="4252509" indent="0">
              <a:buNone/>
              <a:defRPr sz="4961" b="1"/>
            </a:lvl4pPr>
            <a:lvl5pPr marL="5670012" indent="0">
              <a:buNone/>
              <a:defRPr sz="4961" b="1"/>
            </a:lvl5pPr>
            <a:lvl6pPr marL="7087514" indent="0">
              <a:buNone/>
              <a:defRPr sz="4961" b="1"/>
            </a:lvl6pPr>
            <a:lvl7pPr marL="8505017" indent="0">
              <a:buNone/>
              <a:defRPr sz="4961" b="1"/>
            </a:lvl7pPr>
            <a:lvl8pPr marL="9922520" indent="0">
              <a:buNone/>
              <a:defRPr sz="4961" b="1"/>
            </a:lvl8pPr>
            <a:lvl9pPr marL="11340023" indent="0">
              <a:buNone/>
              <a:defRPr sz="49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672" y="7889827"/>
            <a:ext cx="15991155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136231" y="5294885"/>
            <a:ext cx="16069908" cy="2594941"/>
          </a:xfrm>
        </p:spPr>
        <p:txBody>
          <a:bodyPr anchor="b"/>
          <a:lstStyle>
            <a:lvl1pPr marL="0" indent="0">
              <a:buNone/>
              <a:defRPr sz="7441" b="1"/>
            </a:lvl1pPr>
            <a:lvl2pPr marL="1417503" indent="0">
              <a:buNone/>
              <a:defRPr sz="6201" b="1"/>
            </a:lvl2pPr>
            <a:lvl3pPr marL="2835006" indent="0">
              <a:buNone/>
              <a:defRPr sz="5581" b="1"/>
            </a:lvl3pPr>
            <a:lvl4pPr marL="4252509" indent="0">
              <a:buNone/>
              <a:defRPr sz="4961" b="1"/>
            </a:lvl4pPr>
            <a:lvl5pPr marL="5670012" indent="0">
              <a:buNone/>
              <a:defRPr sz="4961" b="1"/>
            </a:lvl5pPr>
            <a:lvl6pPr marL="7087514" indent="0">
              <a:buNone/>
              <a:defRPr sz="4961" b="1"/>
            </a:lvl6pPr>
            <a:lvl7pPr marL="8505017" indent="0">
              <a:buNone/>
              <a:defRPr sz="4961" b="1"/>
            </a:lvl7pPr>
            <a:lvl8pPr marL="9922520" indent="0">
              <a:buNone/>
              <a:defRPr sz="4961" b="1"/>
            </a:lvl8pPr>
            <a:lvl9pPr marL="11340023" indent="0">
              <a:buNone/>
              <a:defRPr sz="49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136231" y="7889827"/>
            <a:ext cx="16069908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28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82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21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672" y="1439968"/>
            <a:ext cx="12191471" cy="5039889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9908" y="3109933"/>
            <a:ext cx="19136231" cy="15349662"/>
          </a:xfrm>
        </p:spPr>
        <p:txBody>
          <a:bodyPr/>
          <a:lstStyle>
            <a:lvl1pPr>
              <a:defRPr sz="9921"/>
            </a:lvl1pPr>
            <a:lvl2pPr>
              <a:defRPr sz="8681"/>
            </a:lvl2pPr>
            <a:lvl3pPr>
              <a:defRPr sz="7441"/>
            </a:lvl3pPr>
            <a:lvl4pPr>
              <a:defRPr sz="6201"/>
            </a:lvl4pPr>
            <a:lvl5pPr>
              <a:defRPr sz="6201"/>
            </a:lvl5pPr>
            <a:lvl6pPr>
              <a:defRPr sz="6201"/>
            </a:lvl6pPr>
            <a:lvl7pPr>
              <a:defRPr sz="6201"/>
            </a:lvl7pPr>
            <a:lvl8pPr>
              <a:defRPr sz="6201"/>
            </a:lvl8pPr>
            <a:lvl9pPr>
              <a:defRPr sz="620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3672" y="6479857"/>
            <a:ext cx="12191471" cy="12004738"/>
          </a:xfrm>
        </p:spPr>
        <p:txBody>
          <a:bodyPr/>
          <a:lstStyle>
            <a:lvl1pPr marL="0" indent="0">
              <a:buNone/>
              <a:defRPr sz="4961"/>
            </a:lvl1pPr>
            <a:lvl2pPr marL="1417503" indent="0">
              <a:buNone/>
              <a:defRPr sz="4341"/>
            </a:lvl2pPr>
            <a:lvl3pPr marL="2835006" indent="0">
              <a:buNone/>
              <a:defRPr sz="3720"/>
            </a:lvl3pPr>
            <a:lvl4pPr marL="4252509" indent="0">
              <a:buNone/>
              <a:defRPr sz="3100"/>
            </a:lvl4pPr>
            <a:lvl5pPr marL="5670012" indent="0">
              <a:buNone/>
              <a:defRPr sz="3100"/>
            </a:lvl5pPr>
            <a:lvl6pPr marL="7087514" indent="0">
              <a:buNone/>
              <a:defRPr sz="3100"/>
            </a:lvl6pPr>
            <a:lvl7pPr marL="8505017" indent="0">
              <a:buNone/>
              <a:defRPr sz="3100"/>
            </a:lvl7pPr>
            <a:lvl8pPr marL="9922520" indent="0">
              <a:buNone/>
              <a:defRPr sz="3100"/>
            </a:lvl8pPr>
            <a:lvl9pPr marL="11340023" indent="0">
              <a:buNone/>
              <a:defRPr sz="3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90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672" y="1439968"/>
            <a:ext cx="12191471" cy="5039889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069908" y="3109933"/>
            <a:ext cx="19136231" cy="15349662"/>
          </a:xfrm>
        </p:spPr>
        <p:txBody>
          <a:bodyPr anchor="t"/>
          <a:lstStyle>
            <a:lvl1pPr marL="0" indent="0">
              <a:buNone/>
              <a:defRPr sz="9921"/>
            </a:lvl1pPr>
            <a:lvl2pPr marL="1417503" indent="0">
              <a:buNone/>
              <a:defRPr sz="8681"/>
            </a:lvl2pPr>
            <a:lvl3pPr marL="2835006" indent="0">
              <a:buNone/>
              <a:defRPr sz="7441"/>
            </a:lvl3pPr>
            <a:lvl4pPr marL="4252509" indent="0">
              <a:buNone/>
              <a:defRPr sz="6201"/>
            </a:lvl4pPr>
            <a:lvl5pPr marL="5670012" indent="0">
              <a:buNone/>
              <a:defRPr sz="6201"/>
            </a:lvl5pPr>
            <a:lvl6pPr marL="7087514" indent="0">
              <a:buNone/>
              <a:defRPr sz="6201"/>
            </a:lvl6pPr>
            <a:lvl7pPr marL="8505017" indent="0">
              <a:buNone/>
              <a:defRPr sz="6201"/>
            </a:lvl7pPr>
            <a:lvl8pPr marL="9922520" indent="0">
              <a:buNone/>
              <a:defRPr sz="6201"/>
            </a:lvl8pPr>
            <a:lvl9pPr marL="11340023" indent="0">
              <a:buNone/>
              <a:defRPr sz="620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03672" y="6479857"/>
            <a:ext cx="12191471" cy="12004738"/>
          </a:xfrm>
        </p:spPr>
        <p:txBody>
          <a:bodyPr/>
          <a:lstStyle>
            <a:lvl1pPr marL="0" indent="0">
              <a:buNone/>
              <a:defRPr sz="4961"/>
            </a:lvl1pPr>
            <a:lvl2pPr marL="1417503" indent="0">
              <a:buNone/>
              <a:defRPr sz="4341"/>
            </a:lvl2pPr>
            <a:lvl3pPr marL="2835006" indent="0">
              <a:buNone/>
              <a:defRPr sz="3720"/>
            </a:lvl3pPr>
            <a:lvl4pPr marL="4252509" indent="0">
              <a:buNone/>
              <a:defRPr sz="3100"/>
            </a:lvl4pPr>
            <a:lvl5pPr marL="5670012" indent="0">
              <a:buNone/>
              <a:defRPr sz="3100"/>
            </a:lvl5pPr>
            <a:lvl6pPr marL="7087514" indent="0">
              <a:buNone/>
              <a:defRPr sz="3100"/>
            </a:lvl6pPr>
            <a:lvl7pPr marL="8505017" indent="0">
              <a:buNone/>
              <a:defRPr sz="3100"/>
            </a:lvl7pPr>
            <a:lvl8pPr marL="9922520" indent="0">
              <a:buNone/>
              <a:defRPr sz="3100"/>
            </a:lvl8pPr>
            <a:lvl9pPr marL="11340023" indent="0">
              <a:buNone/>
              <a:defRPr sz="3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36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748" y="1149976"/>
            <a:ext cx="32602468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748" y="5749874"/>
            <a:ext cx="32602468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8747" y="20019561"/>
            <a:ext cx="8504992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4EBEE-EE32-F740-BA33-062522CC671B}" type="datetimeFigureOut">
              <a:rPr kumimoji="1" lang="zh-CN" altLang="en-US" smtClean="0"/>
              <a:t>2021/7/20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21238" y="20019561"/>
            <a:ext cx="12757488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696224" y="20019561"/>
            <a:ext cx="8504992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BA24-9382-214C-BA62-A4B601FDB2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83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35006" rtl="0" eaLnBrk="1" latinLnBrk="0" hangingPunct="1">
        <a:lnSpc>
          <a:spcPct val="90000"/>
        </a:lnSpc>
        <a:spcBef>
          <a:spcPct val="0"/>
        </a:spcBef>
        <a:buNone/>
        <a:defRPr sz="1364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8751" indent="-708751" algn="l" defTabSz="2835006" rtl="0" eaLnBrk="1" latinLnBrk="0" hangingPunct="1">
        <a:lnSpc>
          <a:spcPct val="90000"/>
        </a:lnSpc>
        <a:spcBef>
          <a:spcPts val="3100"/>
        </a:spcBef>
        <a:buFont typeface="Arial" panose="020B0604020202020204" pitchFamily="34" charset="0"/>
        <a:buChar char="•"/>
        <a:defRPr sz="8681" kern="1200">
          <a:solidFill>
            <a:schemeClr val="tx1"/>
          </a:solidFill>
          <a:latin typeface="+mn-lt"/>
          <a:ea typeface="+mn-ea"/>
          <a:cs typeface="+mn-cs"/>
        </a:defRPr>
      </a:lvl1pPr>
      <a:lvl2pPr marL="2126254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2pPr>
      <a:lvl3pPr marL="3543757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6201" kern="1200">
          <a:solidFill>
            <a:schemeClr val="tx1"/>
          </a:solidFill>
          <a:latin typeface="+mn-lt"/>
          <a:ea typeface="+mn-ea"/>
          <a:cs typeface="+mn-cs"/>
        </a:defRPr>
      </a:lvl3pPr>
      <a:lvl4pPr marL="4961260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4pPr>
      <a:lvl5pPr marL="6378763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5pPr>
      <a:lvl6pPr marL="7796266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6pPr>
      <a:lvl7pPr marL="9213769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7pPr>
      <a:lvl8pPr marL="10631272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8pPr>
      <a:lvl9pPr marL="12048774" indent="-708751" algn="l" defTabSz="2835006" rtl="0" eaLnBrk="1" latinLnBrk="0" hangingPunct="1">
        <a:lnSpc>
          <a:spcPct val="90000"/>
        </a:lnSpc>
        <a:spcBef>
          <a:spcPts val="1550"/>
        </a:spcBef>
        <a:buFont typeface="Arial" panose="020B0604020202020204" pitchFamily="34" charset="0"/>
        <a:buChar char="•"/>
        <a:defRPr sz="55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1pPr>
      <a:lvl2pPr marL="1417503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2pPr>
      <a:lvl3pPr marL="2835006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3pPr>
      <a:lvl4pPr marL="4252509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4pPr>
      <a:lvl5pPr marL="5670012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5pPr>
      <a:lvl6pPr marL="7087514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6pPr>
      <a:lvl7pPr marL="8505017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7pPr>
      <a:lvl8pPr marL="9922520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8pPr>
      <a:lvl9pPr marL="11340023" algn="l" defTabSz="2835006" rtl="0" eaLnBrk="1" latinLnBrk="0" hangingPunct="1">
        <a:defRPr sz="55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13.emf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377D67F-3EC7-4A41-AE83-E7B04A9E44D5}"/>
              </a:ext>
            </a:extLst>
          </p:cNvPr>
          <p:cNvSpPr/>
          <p:nvPr/>
        </p:nvSpPr>
        <p:spPr>
          <a:xfrm>
            <a:off x="7710261" y="414411"/>
            <a:ext cx="237744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to Discover Multi-Class Attentional Regions for </a:t>
            </a:r>
          </a:p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Multi-Label Image Recognition</a:t>
            </a:r>
          </a:p>
          <a:p>
            <a:pPr algn="ctr">
              <a:lnSpc>
                <a:spcPct val="150000"/>
              </a:lnSpc>
            </a:pPr>
            <a:br>
              <a:rPr lang="en-US" altLang="zh-CN" dirty="0"/>
            </a:b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Bin-Bin Gao</a:t>
            </a:r>
            <a:r>
              <a:rPr lang="en-US" altLang="zh-CN" sz="4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,Hong-Yu Zhou</a:t>
            </a:r>
            <a:r>
              <a:rPr lang="en-US" altLang="zh-CN" sz="4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2</a:t>
            </a:r>
          </a:p>
          <a:p>
            <a:pPr algn="ctr"/>
            <a:r>
              <a:rPr lang="en-US" altLang="zh-CN" sz="4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Tencent </a:t>
            </a:r>
            <a:r>
              <a:rPr lang="en-US" altLang="zh-CN" sz="4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YouTu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Lab,   </a:t>
            </a:r>
            <a:r>
              <a:rPr lang="en-US" altLang="zh-CN" sz="4000" baseline="300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2</a:t>
            </a:r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University of Hong Kong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FC3699-5284-E147-8DCD-AA7A4DAE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5" y="726831"/>
            <a:ext cx="5451231" cy="178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The University of Hong Kong">
            <a:extLst>
              <a:ext uri="{FF2B5EF4-FFF2-40B4-BE49-F238E27FC236}">
                <a16:creationId xmlns:a16="http://schemas.microsoft.com/office/drawing/2014/main" id="{79ACAF28-9E0F-9049-A064-5E8667611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45999" y="120243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326DC6F-C306-B54F-8752-0F1D89231185}"/>
              </a:ext>
            </a:extLst>
          </p:cNvPr>
          <p:cNvSpPr/>
          <p:nvPr/>
        </p:nvSpPr>
        <p:spPr>
          <a:xfrm>
            <a:off x="356213" y="4067175"/>
            <a:ext cx="11805307" cy="8206887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76773EFF-9D6A-124B-98B4-6E5098418626}"/>
              </a:ext>
            </a:extLst>
          </p:cNvPr>
          <p:cNvSpPr/>
          <p:nvPr/>
        </p:nvSpPr>
        <p:spPr>
          <a:xfrm>
            <a:off x="418479" y="4158615"/>
            <a:ext cx="11651602" cy="824865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Background</a:t>
            </a:r>
            <a:endParaRPr lang="zh-CN" altLang="en-US" sz="4132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 descr="小孩拿着伞走在路上&#10;&#10;描述已自动生成">
            <a:extLst>
              <a:ext uri="{FF2B5EF4-FFF2-40B4-BE49-F238E27FC236}">
                <a16:creationId xmlns:a16="http://schemas.microsoft.com/office/drawing/2014/main" id="{2B0591F2-28CC-0B4A-80AC-F6B1A9B8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76" y="8285132"/>
            <a:ext cx="1725156" cy="2309832"/>
          </a:xfrm>
          <a:prstGeom prst="rect">
            <a:avLst/>
          </a:prstGeom>
        </p:spPr>
      </p:pic>
      <p:pic>
        <p:nvPicPr>
          <p:cNvPr id="19" name="图片 18" descr="女人站在船上&#10;&#10;描述已自动生成">
            <a:extLst>
              <a:ext uri="{FF2B5EF4-FFF2-40B4-BE49-F238E27FC236}">
                <a16:creationId xmlns:a16="http://schemas.microsoft.com/office/drawing/2014/main" id="{3012A135-95DB-E94D-9972-8662D4253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31" y="8305269"/>
            <a:ext cx="3666586" cy="2291617"/>
          </a:xfrm>
          <a:prstGeom prst="rect">
            <a:avLst/>
          </a:prstGeom>
        </p:spPr>
      </p:pic>
      <p:pic>
        <p:nvPicPr>
          <p:cNvPr id="21" name="图片 20" descr="山上的汽车&#10;&#10;描述已自动生成">
            <a:extLst>
              <a:ext uri="{FF2B5EF4-FFF2-40B4-BE49-F238E27FC236}">
                <a16:creationId xmlns:a16="http://schemas.microsoft.com/office/drawing/2014/main" id="{A82A8A35-CB9C-B14C-B698-18CC8FC3B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109" y="8289893"/>
            <a:ext cx="1535847" cy="2306076"/>
          </a:xfrm>
          <a:prstGeom prst="rect">
            <a:avLst/>
          </a:prstGeom>
        </p:spPr>
      </p:pic>
      <p:pic>
        <p:nvPicPr>
          <p:cNvPr id="23" name="图片 22" descr="牛在草地上&#10;&#10;描述已自动生成">
            <a:extLst>
              <a:ext uri="{FF2B5EF4-FFF2-40B4-BE49-F238E27FC236}">
                <a16:creationId xmlns:a16="http://schemas.microsoft.com/office/drawing/2014/main" id="{7AE1A4E0-209A-EB45-8F77-265332FE7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827" y="8288223"/>
            <a:ext cx="3468087" cy="231386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B09B08E-3A39-8C45-87A0-7BEFA4176D74}"/>
              </a:ext>
            </a:extLst>
          </p:cNvPr>
          <p:cNvSpPr/>
          <p:nvPr/>
        </p:nvSpPr>
        <p:spPr>
          <a:xfrm>
            <a:off x="4501891" y="10169154"/>
            <a:ext cx="213332" cy="402334"/>
          </a:xfrm>
          <a:prstGeom prst="rect">
            <a:avLst/>
          </a:prstGeom>
          <a:noFill/>
          <a:ln w="381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1D86785-5323-844F-B946-5E637DD21FAF}"/>
              </a:ext>
            </a:extLst>
          </p:cNvPr>
          <p:cNvSpPr/>
          <p:nvPr/>
        </p:nvSpPr>
        <p:spPr>
          <a:xfrm>
            <a:off x="1659311" y="8759741"/>
            <a:ext cx="493194" cy="287008"/>
          </a:xfrm>
          <a:prstGeom prst="rect">
            <a:avLst/>
          </a:prstGeom>
          <a:noFill/>
          <a:ln w="381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B1429FF-265D-A84A-B8F2-9236469A6BAD}"/>
              </a:ext>
            </a:extLst>
          </p:cNvPr>
          <p:cNvSpPr/>
          <p:nvPr/>
        </p:nvSpPr>
        <p:spPr>
          <a:xfrm>
            <a:off x="7200619" y="8983856"/>
            <a:ext cx="556925" cy="414804"/>
          </a:xfrm>
          <a:prstGeom prst="rect">
            <a:avLst/>
          </a:prstGeom>
          <a:noFill/>
          <a:ln w="381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167679-8115-FF48-9842-1830CB3167F1}"/>
              </a:ext>
            </a:extLst>
          </p:cNvPr>
          <p:cNvSpPr/>
          <p:nvPr/>
        </p:nvSpPr>
        <p:spPr>
          <a:xfrm flipV="1">
            <a:off x="9076420" y="10044845"/>
            <a:ext cx="1086170" cy="352218"/>
          </a:xfrm>
          <a:prstGeom prst="rect">
            <a:avLst/>
          </a:prstGeom>
          <a:noFill/>
          <a:ln w="381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992FE32-7AD8-B24E-B6E6-6526D793B8C1}"/>
              </a:ext>
            </a:extLst>
          </p:cNvPr>
          <p:cNvSpPr txBox="1"/>
          <p:nvPr/>
        </p:nvSpPr>
        <p:spPr>
          <a:xfrm>
            <a:off x="635603" y="10690170"/>
            <a:ext cx="2156488" cy="395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33A9"/>
                </a:solidFill>
              </a:rPr>
              <a:t>car</a:t>
            </a:r>
            <a:r>
              <a:rPr kumimoji="1" lang="en-US" altLang="zh-CN" dirty="0"/>
              <a:t>, person, umbrella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41D868-3957-5A47-ACDB-FE148EFFE63D}"/>
              </a:ext>
            </a:extLst>
          </p:cNvPr>
          <p:cNvSpPr txBox="1"/>
          <p:nvPr/>
        </p:nvSpPr>
        <p:spPr>
          <a:xfrm>
            <a:off x="3632587" y="10676316"/>
            <a:ext cx="1504707" cy="395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person, </a:t>
            </a:r>
            <a:r>
              <a:rPr kumimoji="1" lang="en-US" altLang="zh-CN" dirty="0">
                <a:solidFill>
                  <a:srgbClr val="FF33A9"/>
                </a:solidFill>
              </a:rPr>
              <a:t>bottle</a:t>
            </a:r>
            <a:endParaRPr kumimoji="1" lang="zh-CN" altLang="en-US" dirty="0">
              <a:solidFill>
                <a:srgbClr val="FF33A9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F2A3EC-CF9A-5E43-9284-1F45EAC10D37}"/>
              </a:ext>
            </a:extLst>
          </p:cNvPr>
          <p:cNvSpPr txBox="1"/>
          <p:nvPr/>
        </p:nvSpPr>
        <p:spPr>
          <a:xfrm>
            <a:off x="7044205" y="10712338"/>
            <a:ext cx="935641" cy="395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car, </a:t>
            </a:r>
            <a:r>
              <a:rPr kumimoji="1" lang="en-US" altLang="zh-CN" dirty="0">
                <a:solidFill>
                  <a:srgbClr val="FF33A9"/>
                </a:solidFill>
              </a:rPr>
              <a:t>bird</a:t>
            </a:r>
            <a:endParaRPr kumimoji="1" lang="zh-CN" altLang="en-US" dirty="0">
              <a:solidFill>
                <a:srgbClr val="FF33A9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1A27564-77A5-F141-97FA-711F8EDA3256}"/>
              </a:ext>
            </a:extLst>
          </p:cNvPr>
          <p:cNvSpPr txBox="1"/>
          <p:nvPr/>
        </p:nvSpPr>
        <p:spPr>
          <a:xfrm>
            <a:off x="9635516" y="10715109"/>
            <a:ext cx="1062920" cy="395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 cow, </a:t>
            </a:r>
            <a:r>
              <a:rPr kumimoji="1" lang="en-US" altLang="zh-CN" dirty="0">
                <a:solidFill>
                  <a:srgbClr val="FF33A9"/>
                </a:solidFill>
              </a:rPr>
              <a:t>dog</a:t>
            </a:r>
            <a:endParaRPr kumimoji="1" lang="zh-CN" altLang="en-US" dirty="0">
              <a:solidFill>
                <a:srgbClr val="FF33A9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C2E4E8-0E89-3B47-81F3-93770AB5625C}"/>
              </a:ext>
            </a:extLst>
          </p:cNvPr>
          <p:cNvSpPr/>
          <p:nvPr/>
        </p:nvSpPr>
        <p:spPr>
          <a:xfrm>
            <a:off x="628696" y="11132409"/>
            <a:ext cx="113544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complex variations like spatial location, object scale and occlusion.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D98F0540-B07A-9C43-AABE-18BEFBB360EF}"/>
              </a:ext>
            </a:extLst>
          </p:cNvPr>
          <p:cNvSpPr/>
          <p:nvPr/>
        </p:nvSpPr>
        <p:spPr>
          <a:xfrm>
            <a:off x="325733" y="12465590"/>
            <a:ext cx="11866267" cy="8354595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41" name="Rounded Rectangle 12">
            <a:extLst>
              <a:ext uri="{FF2B5EF4-FFF2-40B4-BE49-F238E27FC236}">
                <a16:creationId xmlns:a16="http://schemas.microsoft.com/office/drawing/2014/main" id="{0408BB95-B9CB-1F4E-9A99-8ECBE086DCE3}"/>
              </a:ext>
            </a:extLst>
          </p:cNvPr>
          <p:cNvSpPr/>
          <p:nvPr/>
        </p:nvSpPr>
        <p:spPr>
          <a:xfrm>
            <a:off x="418479" y="12557030"/>
            <a:ext cx="11697321" cy="824865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Motivation</a:t>
            </a:r>
            <a:endParaRPr lang="zh-CN" altLang="en-US" sz="4132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C9CC2A0-B0FE-1543-817B-13FFB56D95E9}"/>
              </a:ext>
            </a:extLst>
          </p:cNvPr>
          <p:cNvSpPr/>
          <p:nvPr/>
        </p:nvSpPr>
        <p:spPr>
          <a:xfrm>
            <a:off x="518121" y="5171941"/>
            <a:ext cx="114088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Multi-label image recognition </a:t>
            </a: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Multi-label image recognition  requires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 predict a set of objects or attributes of interest present in a given image.</a:t>
            </a: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 </a:t>
            </a:r>
            <a:endParaRPr lang="en-US" altLang="zh-CN" sz="3200" b="1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C703CA8-6705-394F-B2A7-AF6F0A771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5" y="15504294"/>
            <a:ext cx="2834908" cy="27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9B94905-FC60-724B-B5F3-64CBD11F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30" y="15504293"/>
            <a:ext cx="2852493" cy="27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0DB186F-A0E5-284F-959A-D13ED564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789" y="15472911"/>
            <a:ext cx="5119376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9C89EBA-9464-BE4D-9C43-B8BB28CFCB2D}"/>
              </a:ext>
            </a:extLst>
          </p:cNvPr>
          <p:cNvSpPr/>
          <p:nvPr/>
        </p:nvSpPr>
        <p:spPr>
          <a:xfrm>
            <a:off x="550095" y="13417224"/>
            <a:ext cx="1194194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 perception: global-to-local or</a:t>
            </a:r>
            <a:r>
              <a:rPr lang="zh-CN" altLang="en-US" sz="3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coarse-to-fine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There is evidence that general (or global) processing precedes specific  (or local) processing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3ECF956-C4D4-8A43-906F-D0D23C150A1A}"/>
              </a:ext>
            </a:extLst>
          </p:cNvPr>
          <p:cNvSpPr/>
          <p:nvPr/>
        </p:nvSpPr>
        <p:spPr>
          <a:xfrm>
            <a:off x="680415" y="18523677"/>
            <a:ext cx="59282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large letter is recognized before the smaller letters.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1003621-A61F-5A4A-B900-FB4FC1050E6C}"/>
              </a:ext>
            </a:extLst>
          </p:cNvPr>
          <p:cNvSpPr/>
          <p:nvPr/>
        </p:nvSpPr>
        <p:spPr>
          <a:xfrm>
            <a:off x="6662673" y="18513156"/>
            <a:ext cx="5236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time course on how we perceive objects.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77827E3-99F9-924F-9C00-4991227A6AF3}"/>
              </a:ext>
            </a:extLst>
          </p:cNvPr>
          <p:cNvSpPr txBox="1"/>
          <p:nvPr/>
        </p:nvSpPr>
        <p:spPr>
          <a:xfrm>
            <a:off x="697642" y="19973870"/>
            <a:ext cx="1179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[1] Navon, D., Forest before trees: the precedence of global features in visual perception.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Cogn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Psychol. 9, 353–383, 1997.</a:t>
            </a: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[2]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Hegdé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J., Time course of visual perception: Coarse-to-fine processing and beyond. Progress in Neurobiology, 84, 405–439, 2008.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9D630B22-3C2C-0D43-9AC7-F31065F091B1}"/>
              </a:ext>
            </a:extLst>
          </p:cNvPr>
          <p:cNvSpPr/>
          <p:nvPr/>
        </p:nvSpPr>
        <p:spPr>
          <a:xfrm>
            <a:off x="12461876" y="4067174"/>
            <a:ext cx="12582524" cy="16760825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57" name="Rounded Rectangle 12">
            <a:extLst>
              <a:ext uri="{FF2B5EF4-FFF2-40B4-BE49-F238E27FC236}">
                <a16:creationId xmlns:a16="http://schemas.microsoft.com/office/drawing/2014/main" id="{15A72754-53AF-8642-ACED-65F7DF86D429}"/>
              </a:ext>
            </a:extLst>
          </p:cNvPr>
          <p:cNvSpPr/>
          <p:nvPr/>
        </p:nvSpPr>
        <p:spPr>
          <a:xfrm>
            <a:off x="12529660" y="4094884"/>
            <a:ext cx="12459321" cy="901659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Proposed Approach</a:t>
            </a:r>
            <a:endParaRPr lang="zh-CN" altLang="en-US" sz="4132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05CE9E0-AF3E-4A48-AF5E-BF2F00AEBE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2591" y="5907069"/>
            <a:ext cx="11863640" cy="4743224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DA40DD1F-B37B-E44E-B8B6-D0554C57C199}"/>
              </a:ext>
            </a:extLst>
          </p:cNvPr>
          <p:cNvSpPr/>
          <p:nvPr/>
        </p:nvSpPr>
        <p:spPr>
          <a:xfrm>
            <a:off x="12674537" y="11196616"/>
            <a:ext cx="1229767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Attentional Maps Generation:</a:t>
            </a:r>
          </a:p>
          <a:p>
            <a:r>
              <a:rPr lang="en-US" altLang="zh-CN" sz="3200" dirty="0"/>
              <a:t>    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Using the class activation mapping method</a:t>
            </a: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Attentional Maps Selection: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Local Regions Localization:</a:t>
            </a:r>
          </a:p>
        </p:txBody>
      </p:sp>
      <p:pic>
        <p:nvPicPr>
          <p:cNvPr id="53" name="图片 52" descr="文本&#10;&#10;中度可信度描述已自动生成">
            <a:extLst>
              <a:ext uri="{FF2B5EF4-FFF2-40B4-BE49-F238E27FC236}">
                <a16:creationId xmlns:a16="http://schemas.microsoft.com/office/drawing/2014/main" id="{6AD9C901-C382-1647-8638-2A1A672484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78325" y="12517973"/>
            <a:ext cx="3180080" cy="680720"/>
          </a:xfrm>
          <a:prstGeom prst="rect">
            <a:avLst/>
          </a:prstGeom>
        </p:spPr>
      </p:pic>
      <p:pic>
        <p:nvPicPr>
          <p:cNvPr id="55" name="图片 54" descr="图示, 箱线图&#10;&#10;描述已自动生成">
            <a:extLst>
              <a:ext uri="{FF2B5EF4-FFF2-40B4-BE49-F238E27FC236}">
                <a16:creationId xmlns:a16="http://schemas.microsoft.com/office/drawing/2014/main" id="{2B62C18F-9BEA-E941-9DC6-4A0D3E8D5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17584" y="14628342"/>
            <a:ext cx="2037479" cy="652395"/>
          </a:xfrm>
          <a:prstGeom prst="rect">
            <a:avLst/>
          </a:prstGeom>
        </p:spPr>
      </p:pic>
      <p:pic>
        <p:nvPicPr>
          <p:cNvPr id="59" name="图片 58" descr="文本&#10;&#10;描述已自动生成">
            <a:extLst>
              <a:ext uri="{FF2B5EF4-FFF2-40B4-BE49-F238E27FC236}">
                <a16:creationId xmlns:a16="http://schemas.microsoft.com/office/drawing/2014/main" id="{41E17AF8-995F-B24D-AAB8-603CB61E67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25102" y="12427044"/>
            <a:ext cx="3322320" cy="812800"/>
          </a:xfrm>
          <a:prstGeom prst="rect">
            <a:avLst/>
          </a:prstGeom>
        </p:spPr>
      </p:pic>
      <p:pic>
        <p:nvPicPr>
          <p:cNvPr id="1024" name="图片 1023">
            <a:extLst>
              <a:ext uri="{FF2B5EF4-FFF2-40B4-BE49-F238E27FC236}">
                <a16:creationId xmlns:a16="http://schemas.microsoft.com/office/drawing/2014/main" id="{F07C0504-662B-B349-9E8B-54C3B5D09F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45282" y="16797383"/>
            <a:ext cx="4428903" cy="3872851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FD450191-8DD5-094A-B423-CBF70A446086}"/>
              </a:ext>
            </a:extLst>
          </p:cNvPr>
          <p:cNvSpPr/>
          <p:nvPr/>
        </p:nvSpPr>
        <p:spPr>
          <a:xfrm flipV="1">
            <a:off x="21561374" y="12624124"/>
            <a:ext cx="467069" cy="500347"/>
          </a:xfrm>
          <a:prstGeom prst="rect">
            <a:avLst/>
          </a:prstGeom>
          <a:noFill/>
          <a:ln w="38100">
            <a:solidFill>
              <a:srgbClr val="FF33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03C86A3-6DED-9640-8CF6-360F795B7E5D}"/>
              </a:ext>
            </a:extLst>
          </p:cNvPr>
          <p:cNvSpPr/>
          <p:nvPr/>
        </p:nvSpPr>
        <p:spPr>
          <a:xfrm flipV="1">
            <a:off x="15882500" y="12641878"/>
            <a:ext cx="467069" cy="500347"/>
          </a:xfrm>
          <a:prstGeom prst="rect">
            <a:avLst/>
          </a:prstGeom>
          <a:noFill/>
          <a:ln w="38100">
            <a:solidFill>
              <a:srgbClr val="FF33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5136C53E-4C58-1A4A-8098-DBD5C93F7292}"/>
              </a:ext>
            </a:extLst>
          </p:cNvPr>
          <p:cNvSpPr txBox="1"/>
          <p:nvPr/>
        </p:nvSpPr>
        <p:spPr>
          <a:xfrm>
            <a:off x="13221256" y="13347067"/>
            <a:ext cx="481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global feature representation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525C47A-8A8A-0E44-B970-302601511DD7}"/>
              </a:ext>
            </a:extLst>
          </p:cNvPr>
          <p:cNvSpPr txBox="1"/>
          <p:nvPr/>
        </p:nvSpPr>
        <p:spPr>
          <a:xfrm>
            <a:off x="19380324" y="13352652"/>
            <a:ext cx="471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class-agnostic activation maps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FA06AFF-209D-5549-BBC0-C21F2938ACBE}"/>
              </a:ext>
            </a:extLst>
          </p:cNvPr>
          <p:cNvSpPr/>
          <p:nvPr/>
        </p:nvSpPr>
        <p:spPr>
          <a:xfrm flipV="1">
            <a:off x="13274523" y="13334397"/>
            <a:ext cx="4459949" cy="500347"/>
          </a:xfrm>
          <a:prstGeom prst="rect">
            <a:avLst/>
          </a:prstGeom>
          <a:noFill/>
          <a:ln w="38100">
            <a:solidFill>
              <a:srgbClr val="FF33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DA6CC2D-6F34-CE4C-81E7-691D12913B69}"/>
              </a:ext>
            </a:extLst>
          </p:cNvPr>
          <p:cNvSpPr/>
          <p:nvPr/>
        </p:nvSpPr>
        <p:spPr>
          <a:xfrm flipV="1">
            <a:off x="19433591" y="13313855"/>
            <a:ext cx="4503493" cy="500347"/>
          </a:xfrm>
          <a:prstGeom prst="rect">
            <a:avLst/>
          </a:prstGeom>
          <a:noFill/>
          <a:ln w="38100">
            <a:solidFill>
              <a:srgbClr val="FF33A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7" name="右箭头 1056">
            <a:extLst>
              <a:ext uri="{FF2B5EF4-FFF2-40B4-BE49-F238E27FC236}">
                <a16:creationId xmlns:a16="http://schemas.microsoft.com/office/drawing/2014/main" id="{52BF7DFB-6AFD-5F45-BFE8-A8BFE1A9D701}"/>
              </a:ext>
            </a:extLst>
          </p:cNvPr>
          <p:cNvSpPr/>
          <p:nvPr/>
        </p:nvSpPr>
        <p:spPr>
          <a:xfrm>
            <a:off x="18072970" y="12628702"/>
            <a:ext cx="978408" cy="484632"/>
          </a:xfrm>
          <a:prstGeom prst="rightArrow">
            <a:avLst/>
          </a:prstGeom>
          <a:solidFill>
            <a:srgbClr val="03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61" name="图片 1060" descr="文本&#10;&#10;描述已自动生成">
            <a:extLst>
              <a:ext uri="{FF2B5EF4-FFF2-40B4-BE49-F238E27FC236}">
                <a16:creationId xmlns:a16="http://schemas.microsoft.com/office/drawing/2014/main" id="{1337DDC1-A786-034C-8E15-E308EC9FA9A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5578"/>
          <a:stretch/>
        </p:blipFill>
        <p:spPr>
          <a:xfrm>
            <a:off x="15040695" y="15242088"/>
            <a:ext cx="1676400" cy="578966"/>
          </a:xfrm>
          <a:prstGeom prst="rect">
            <a:avLst/>
          </a:prstGeom>
        </p:spPr>
      </p:pic>
      <p:pic>
        <p:nvPicPr>
          <p:cNvPr id="1063" name="图片 1062" descr="文本&#10;&#10;描述已自动生成">
            <a:extLst>
              <a:ext uri="{FF2B5EF4-FFF2-40B4-BE49-F238E27FC236}">
                <a16:creationId xmlns:a16="http://schemas.microsoft.com/office/drawing/2014/main" id="{90E8412B-D8B2-234D-AAEA-10CDBF7642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01103" y="15196175"/>
            <a:ext cx="1844040" cy="624840"/>
          </a:xfrm>
          <a:prstGeom prst="rect">
            <a:avLst/>
          </a:prstGeom>
        </p:spPr>
      </p:pic>
      <p:sp>
        <p:nvSpPr>
          <p:cNvPr id="110" name="右箭头 109">
            <a:extLst>
              <a:ext uri="{FF2B5EF4-FFF2-40B4-BE49-F238E27FC236}">
                <a16:creationId xmlns:a16="http://schemas.microsoft.com/office/drawing/2014/main" id="{A9E764FA-C32A-9A40-9AE7-B77E47EC4C4E}"/>
              </a:ext>
            </a:extLst>
          </p:cNvPr>
          <p:cNvSpPr/>
          <p:nvPr/>
        </p:nvSpPr>
        <p:spPr>
          <a:xfrm>
            <a:off x="18053103" y="15326316"/>
            <a:ext cx="978408" cy="484632"/>
          </a:xfrm>
          <a:prstGeom prst="rightArrow">
            <a:avLst/>
          </a:prstGeom>
          <a:solidFill>
            <a:srgbClr val="03A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65" name="图片 1064" descr="文本&#10;&#10;描述已自动生成">
            <a:extLst>
              <a:ext uri="{FF2B5EF4-FFF2-40B4-BE49-F238E27FC236}">
                <a16:creationId xmlns:a16="http://schemas.microsoft.com/office/drawing/2014/main" id="{1E4F0845-3B81-504A-B80B-A157E608F6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54245" y="17089103"/>
            <a:ext cx="3454400" cy="1498600"/>
          </a:xfrm>
          <a:prstGeom prst="rect">
            <a:avLst/>
          </a:prstGeom>
        </p:spPr>
      </p:pic>
      <p:pic>
        <p:nvPicPr>
          <p:cNvPr id="1067" name="图片 1066" descr="文本, 信件&#10;&#10;描述已自动生成">
            <a:extLst>
              <a:ext uri="{FF2B5EF4-FFF2-40B4-BE49-F238E27FC236}">
                <a16:creationId xmlns:a16="http://schemas.microsoft.com/office/drawing/2014/main" id="{8C852D08-EF71-BC44-8678-0560E7D345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566077" y="19105226"/>
            <a:ext cx="7213629" cy="1484815"/>
          </a:xfrm>
          <a:prstGeom prst="rect">
            <a:avLst/>
          </a:prstGeom>
        </p:spPr>
      </p:pic>
      <p:sp>
        <p:nvSpPr>
          <p:cNvPr id="115" name="Rounded Rectangle 12">
            <a:extLst>
              <a:ext uri="{FF2B5EF4-FFF2-40B4-BE49-F238E27FC236}">
                <a16:creationId xmlns:a16="http://schemas.microsoft.com/office/drawing/2014/main" id="{995AC54E-6905-EC4C-BCC9-7838A93644EB}"/>
              </a:ext>
            </a:extLst>
          </p:cNvPr>
          <p:cNvSpPr/>
          <p:nvPr/>
        </p:nvSpPr>
        <p:spPr>
          <a:xfrm>
            <a:off x="25346603" y="4067175"/>
            <a:ext cx="12240000" cy="936625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Experiments</a:t>
            </a:r>
            <a:endParaRPr lang="zh-CN" altLang="en-US" sz="4132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68" name="文本框 1067">
            <a:extLst>
              <a:ext uri="{FF2B5EF4-FFF2-40B4-BE49-F238E27FC236}">
                <a16:creationId xmlns:a16="http://schemas.microsoft.com/office/drawing/2014/main" id="{20A90683-E4C5-934D-A277-B1767A2F1ABA}"/>
              </a:ext>
            </a:extLst>
          </p:cNvPr>
          <p:cNvSpPr txBox="1"/>
          <p:nvPr/>
        </p:nvSpPr>
        <p:spPr>
          <a:xfrm>
            <a:off x="25501600" y="5111427"/>
            <a:ext cx="12285286" cy="11233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Comparisons with the SOTA on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MS-COCO and PASCAL VOC 2007 .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Ablation Study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Visualizations</a:t>
            </a:r>
          </a:p>
        </p:txBody>
      </p:sp>
      <p:pic>
        <p:nvPicPr>
          <p:cNvPr id="1070" name="图片 1069" descr="表格&#10;&#10;描述已自动生成">
            <a:extLst>
              <a:ext uri="{FF2B5EF4-FFF2-40B4-BE49-F238E27FC236}">
                <a16:creationId xmlns:a16="http://schemas.microsoft.com/office/drawing/2014/main" id="{BD4208E9-B822-D949-ABA8-3E2ADE020D7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537578" y="5636855"/>
            <a:ext cx="11899900" cy="3708400"/>
          </a:xfrm>
          <a:prstGeom prst="rect">
            <a:avLst/>
          </a:prstGeom>
        </p:spPr>
      </p:pic>
      <p:pic>
        <p:nvPicPr>
          <p:cNvPr id="1072" name="图片 1071" descr="图片包含 文本&#10;&#10;描述已自动生成">
            <a:extLst>
              <a:ext uri="{FF2B5EF4-FFF2-40B4-BE49-F238E27FC236}">
                <a16:creationId xmlns:a16="http://schemas.microsoft.com/office/drawing/2014/main" id="{D843F731-E5F8-884C-80AA-FB83AA5EF25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504503" y="9365732"/>
            <a:ext cx="11912600" cy="2311400"/>
          </a:xfrm>
          <a:prstGeom prst="rect">
            <a:avLst/>
          </a:prstGeom>
        </p:spPr>
      </p:pic>
      <p:pic>
        <p:nvPicPr>
          <p:cNvPr id="1076" name="图片 1075" descr="表格&#10;&#10;描述已自动生成">
            <a:extLst>
              <a:ext uri="{FF2B5EF4-FFF2-40B4-BE49-F238E27FC236}">
                <a16:creationId xmlns:a16="http://schemas.microsoft.com/office/drawing/2014/main" id="{711471CD-5865-D643-950B-67F12C347A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374055" y="12784991"/>
            <a:ext cx="5791200" cy="1193800"/>
          </a:xfrm>
          <a:prstGeom prst="rect">
            <a:avLst/>
          </a:prstGeom>
        </p:spPr>
      </p:pic>
      <p:pic>
        <p:nvPicPr>
          <p:cNvPr id="1078" name="图片 1077" descr="表格&#10;&#10;描述已自动生成">
            <a:extLst>
              <a:ext uri="{FF2B5EF4-FFF2-40B4-BE49-F238E27FC236}">
                <a16:creationId xmlns:a16="http://schemas.microsoft.com/office/drawing/2014/main" id="{B5E9A149-7AC1-4B46-A3D9-3F91C3A878A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379402" y="14421935"/>
            <a:ext cx="7594600" cy="1231900"/>
          </a:xfrm>
          <a:prstGeom prst="rect">
            <a:avLst/>
          </a:prstGeom>
        </p:spPr>
      </p:pic>
      <p:pic>
        <p:nvPicPr>
          <p:cNvPr id="1080" name="图片 1079" descr="图表, 折线图&#10;&#10;描述已自动生成">
            <a:extLst>
              <a:ext uri="{FF2B5EF4-FFF2-40B4-BE49-F238E27FC236}">
                <a16:creationId xmlns:a16="http://schemas.microsoft.com/office/drawing/2014/main" id="{718ED072-85C9-D649-B7CD-D936871CA0E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317"/>
          <a:stretch/>
        </p:blipFill>
        <p:spPr>
          <a:xfrm>
            <a:off x="32930135" y="12698082"/>
            <a:ext cx="4739961" cy="3000076"/>
          </a:xfrm>
          <a:prstGeom prst="rect">
            <a:avLst/>
          </a:prstGeom>
        </p:spPr>
      </p:pic>
      <p:sp>
        <p:nvSpPr>
          <p:cNvPr id="1081" name="矩形 1080">
            <a:extLst>
              <a:ext uri="{FF2B5EF4-FFF2-40B4-BE49-F238E27FC236}">
                <a16:creationId xmlns:a16="http://schemas.microsoft.com/office/drawing/2014/main" id="{C9C58300-2070-4C49-9824-F5A99D0DD924}"/>
              </a:ext>
            </a:extLst>
          </p:cNvPr>
          <p:cNvSpPr/>
          <p:nvPr/>
        </p:nvSpPr>
        <p:spPr>
          <a:xfrm>
            <a:off x="33323442" y="12388017"/>
            <a:ext cx="412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Sensitivity to Hyper-parameters 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82" name="矩形 1081">
            <a:extLst>
              <a:ext uri="{FF2B5EF4-FFF2-40B4-BE49-F238E27FC236}">
                <a16:creationId xmlns:a16="http://schemas.microsoft.com/office/drawing/2014/main" id="{47747A12-4F3A-1E44-924E-6BF0FDB32F03}"/>
              </a:ext>
            </a:extLst>
          </p:cNvPr>
          <p:cNvSpPr/>
          <p:nvPr/>
        </p:nvSpPr>
        <p:spPr>
          <a:xfrm>
            <a:off x="25510627" y="12393097"/>
            <a:ext cx="7429663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Contributions of proposed global-to-local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/>
              <a:t>Effects of global pooling strategy, network architecture and input size.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84" name="图片 1083" descr="电脑萤幕画面&#10;&#10;描述已自动生成">
            <a:extLst>
              <a:ext uri="{FF2B5EF4-FFF2-40B4-BE49-F238E27FC236}">
                <a16:creationId xmlns:a16="http://schemas.microsoft.com/office/drawing/2014/main" id="{3DFC0245-43D2-544F-9245-4AC0146FA49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469" b="637"/>
          <a:stretch/>
        </p:blipFill>
        <p:spPr>
          <a:xfrm>
            <a:off x="25897707" y="16186136"/>
            <a:ext cx="10947400" cy="4403558"/>
          </a:xfrm>
          <a:prstGeom prst="rect">
            <a:avLst/>
          </a:prstGeom>
        </p:spPr>
      </p:pic>
      <p:sp>
        <p:nvSpPr>
          <p:cNvPr id="133" name="Rectangle 14">
            <a:extLst>
              <a:ext uri="{FF2B5EF4-FFF2-40B4-BE49-F238E27FC236}">
                <a16:creationId xmlns:a16="http://schemas.microsoft.com/office/drawing/2014/main" id="{1FE37762-1B34-E045-89C0-0934AE3329A1}"/>
              </a:ext>
            </a:extLst>
          </p:cNvPr>
          <p:cNvSpPr/>
          <p:nvPr/>
        </p:nvSpPr>
        <p:spPr>
          <a:xfrm>
            <a:off x="25273000" y="4067175"/>
            <a:ext cx="12354560" cy="16760825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7700" dirty="0">
              <a:latin typeface="Palatino Linotype" panose="02040502050505030304" pitchFamily="18" charset="0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3EA3B4A-0290-1244-A75D-12BEF2CFA8E9}"/>
              </a:ext>
            </a:extLst>
          </p:cNvPr>
          <p:cNvSpPr/>
          <p:nvPr/>
        </p:nvSpPr>
        <p:spPr>
          <a:xfrm>
            <a:off x="26095516" y="9074258"/>
            <a:ext cx="11263147" cy="216976"/>
          </a:xfrm>
          <a:prstGeom prst="rect">
            <a:avLst/>
          </a:prstGeom>
          <a:noFill/>
          <a:ln w="254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D4EE2060-8E5D-2945-94C2-68CA0A3ECFE4}"/>
              </a:ext>
            </a:extLst>
          </p:cNvPr>
          <p:cNvSpPr/>
          <p:nvPr/>
        </p:nvSpPr>
        <p:spPr>
          <a:xfrm>
            <a:off x="26085184" y="8614475"/>
            <a:ext cx="11288979" cy="216976"/>
          </a:xfrm>
          <a:prstGeom prst="rect">
            <a:avLst/>
          </a:prstGeom>
          <a:noFill/>
          <a:ln w="254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DDA8C4F7-C4B6-DD4A-A26D-346B42CB18E7}"/>
              </a:ext>
            </a:extLst>
          </p:cNvPr>
          <p:cNvSpPr/>
          <p:nvPr/>
        </p:nvSpPr>
        <p:spPr>
          <a:xfrm>
            <a:off x="25934276" y="11402298"/>
            <a:ext cx="11419131" cy="216887"/>
          </a:xfrm>
          <a:prstGeom prst="rect">
            <a:avLst/>
          </a:prstGeom>
          <a:noFill/>
          <a:ln w="25400">
            <a:solidFill>
              <a:srgbClr val="FF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86" name="图片 1085" descr="QR 代码&#10;&#10;描述已自动生成">
            <a:extLst>
              <a:ext uri="{FF2B5EF4-FFF2-40B4-BE49-F238E27FC236}">
                <a16:creationId xmlns:a16="http://schemas.microsoft.com/office/drawing/2014/main" id="{CB5FD247-FFB8-464F-B363-F654A90FFAD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131238" y="274069"/>
            <a:ext cx="3531848" cy="3531848"/>
          </a:xfrm>
          <a:prstGeom prst="rect">
            <a:avLst/>
          </a:prstGeom>
        </p:spPr>
      </p:pic>
      <p:sp>
        <p:nvSpPr>
          <p:cNvPr id="1087" name="矩形 1086">
            <a:extLst>
              <a:ext uri="{FF2B5EF4-FFF2-40B4-BE49-F238E27FC236}">
                <a16:creationId xmlns:a16="http://schemas.microsoft.com/office/drawing/2014/main" id="{969DAF93-31BD-7342-B882-A551611A6BD7}"/>
              </a:ext>
            </a:extLst>
          </p:cNvPr>
          <p:cNvSpPr/>
          <p:nvPr/>
        </p:nvSpPr>
        <p:spPr>
          <a:xfrm>
            <a:off x="12840381" y="5215783"/>
            <a:ext cx="7900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pipeline of our MCAR framework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4" name="Picture 18" descr="香港大學- 維基百科，自由嘅百科全書">
            <a:extLst>
              <a:ext uri="{FF2B5EF4-FFF2-40B4-BE49-F238E27FC236}">
                <a16:creationId xmlns:a16="http://schemas.microsoft.com/office/drawing/2014/main" id="{977E95CA-6408-D74D-9087-235852BA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68" y="550863"/>
            <a:ext cx="2692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12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253</Words>
  <Application>Microsoft Macintosh PowerPoint</Application>
  <PresentationFormat>自定义</PresentationFormat>
  <Paragraphs>77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Microsoft YaHei</vt:lpstr>
      <vt:lpstr>Arial</vt:lpstr>
      <vt:lpstr>Calibri</vt:lpstr>
      <vt:lpstr>Calibri Light</vt:lpstr>
      <vt:lpstr>Palatino Linotype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26</cp:revision>
  <dcterms:created xsi:type="dcterms:W3CDTF">2021-07-19T07:51:19Z</dcterms:created>
  <dcterms:modified xsi:type="dcterms:W3CDTF">2021-07-20T03:35:27Z</dcterms:modified>
</cp:coreProperties>
</file>